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39" r:id="rId2"/>
    <p:sldId id="332" r:id="rId3"/>
    <p:sldId id="340" r:id="rId4"/>
    <p:sldId id="341" r:id="rId5"/>
    <p:sldId id="349" r:id="rId6"/>
    <p:sldId id="350" r:id="rId7"/>
    <p:sldId id="354" r:id="rId8"/>
    <p:sldId id="351" r:id="rId9"/>
    <p:sldId id="352" r:id="rId10"/>
    <p:sldId id="344" r:id="rId11"/>
    <p:sldId id="353" r:id="rId12"/>
    <p:sldId id="345" r:id="rId13"/>
    <p:sldId id="346" r:id="rId14"/>
    <p:sldId id="347" r:id="rId15"/>
    <p:sldId id="348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BAFD"/>
    <a:srgbClr val="076C18"/>
    <a:srgbClr val="E78D00"/>
    <a:srgbClr val="4866B7"/>
    <a:srgbClr val="703FA0"/>
    <a:srgbClr val="AD2B2A"/>
    <a:srgbClr val="41B65D"/>
    <a:srgbClr val="9E814A"/>
    <a:srgbClr val="4867B7"/>
    <a:srgbClr val="2D4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53" d="100"/>
          <a:sy n="53" d="100"/>
        </p:scale>
        <p:origin x="4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E78D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rgbClr val="E78D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1519092"/>
            <a:ext cx="21156613" cy="109652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100" y="238931"/>
            <a:ext cx="14689602" cy="1280160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64078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76C18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rgbClr val="076C18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7205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0347367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3102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7" r:id="rId3"/>
    <p:sldLayoutId id="2147483718" r:id="rId4"/>
    <p:sldLayoutId id="2147483715" r:id="rId5"/>
    <p:sldLayoutId id="2147483716" r:id="rId6"/>
    <p:sldLayoutId id="2147483710" r:id="rId7"/>
    <p:sldLayoutId id="2147483704" r:id="rId8"/>
    <p:sldLayoutId id="2147483711" r:id="rId9"/>
    <p:sldLayoutId id="2147483705" r:id="rId10"/>
    <p:sldLayoutId id="2147483712" r:id="rId11"/>
    <p:sldLayoutId id="2147483706" r:id="rId12"/>
    <p:sldLayoutId id="2147483713" r:id="rId13"/>
    <p:sldLayoutId id="2147483707" r:id="rId14"/>
    <p:sldLayoutId id="2147483714" r:id="rId15"/>
    <p:sldLayoutId id="2147483708" r:id="rId16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15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632704"/>
            <a:ext cx="19594513" cy="1668642"/>
          </a:xfrm>
        </p:spPr>
        <p:txBody>
          <a:bodyPr/>
          <a:lstStyle/>
          <a:p>
            <a:r>
              <a:rPr lang="en-US" dirty="0"/>
              <a:t>Eric Martinson, PhD</a:t>
            </a:r>
          </a:p>
          <a:p>
            <a:r>
              <a:rPr lang="en-US" dirty="0" err="1"/>
              <a:t>Igri</a:t>
            </a:r>
            <a:r>
              <a:rPr lang="en-US" dirty="0"/>
              <a:t> </a:t>
            </a:r>
            <a:r>
              <a:rPr lang="en-US" dirty="0" err="1"/>
              <a:t>Fishta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29" y="2564056"/>
            <a:ext cx="19604183" cy="1160335"/>
          </a:xfrm>
        </p:spPr>
        <p:txBody>
          <a:bodyPr/>
          <a:lstStyle/>
          <a:p>
            <a:r>
              <a:rPr lang="en-US" dirty="0"/>
              <a:t>Change Detection Filtering with Visual Language Models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8AC7F54-89ED-B468-0BA7-4C0B5D9E40C8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 XXXX</a:t>
            </a:r>
          </a:p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(remove if not applicable)</a:t>
            </a:r>
          </a:p>
        </p:txBody>
      </p:sp>
      <p:pic>
        <p:nvPicPr>
          <p:cNvPr id="5" name="pasted-movie.png" descr="pasted-movie.png">
            <a:extLst>
              <a:ext uri="{FF2B5EF4-FFF2-40B4-BE49-F238E27FC236}">
                <a16:creationId xmlns:a16="http://schemas.microsoft.com/office/drawing/2014/main" id="{21DBD7AA-F959-4A14-A36A-B5A95F972B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35" b="22686"/>
          <a:stretch/>
        </p:blipFill>
        <p:spPr>
          <a:xfrm>
            <a:off x="5640503" y="6597400"/>
            <a:ext cx="4855647" cy="166864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6180963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3406D7-0140-4090-8206-CA62FC292E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1975104"/>
            <a:ext cx="15509747" cy="10509242"/>
          </a:xfrm>
        </p:spPr>
        <p:txBody>
          <a:bodyPr/>
          <a:lstStyle/>
          <a:p>
            <a:r>
              <a:rPr lang="en-US" sz="4400" dirty="0"/>
              <a:t>Testing Platforms: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Handheld Mobile Phone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Stretch-2 Mobile Robot</a:t>
            </a:r>
          </a:p>
          <a:p>
            <a:endParaRPr lang="en-US" sz="4400" dirty="0"/>
          </a:p>
          <a:p>
            <a:r>
              <a:rPr lang="en-US" sz="4400" dirty="0"/>
              <a:t>3 Testing Environments:</a:t>
            </a:r>
          </a:p>
          <a:p>
            <a:pPr marL="914400" indent="-914400">
              <a:buAutoNum type="arabicPeriod"/>
            </a:pPr>
            <a:r>
              <a:rPr lang="en-US" sz="4400" dirty="0"/>
              <a:t>Home (Mobile Phone): 5m x 4m space; Gaussian Splatting used for synthetic depth; high noise (4 trials).</a:t>
            </a:r>
          </a:p>
          <a:p>
            <a:pPr marL="914400" indent="-914400">
              <a:buAutoNum type="arabicPeriod"/>
            </a:pPr>
            <a:r>
              <a:rPr lang="en-US" sz="4400" dirty="0"/>
              <a:t>Presentation Space (Robot): 4m x 4m area with heavy visual poster clutter on walls (10 trials).</a:t>
            </a:r>
          </a:p>
          <a:p>
            <a:pPr marL="914400" indent="-914400">
              <a:buAutoNum type="arabicPeriod"/>
            </a:pPr>
            <a:r>
              <a:rPr lang="en-US" sz="4400" dirty="0"/>
              <a:t>Office (Robot): 6.5m x 2.5m active office with natural human movement and dynamic occlusions (5 trials).</a:t>
            </a:r>
          </a:p>
          <a:p>
            <a:endParaRPr lang="en-US" sz="4400" dirty="0"/>
          </a:p>
          <a:p>
            <a:r>
              <a:rPr lang="en-US" sz="4400" dirty="0"/>
              <a:t>Target Queries: </a:t>
            </a:r>
          </a:p>
          <a:p>
            <a:pPr marL="914400" indent="-914400">
              <a:buAutoNum type="arabicPeriod"/>
            </a:pPr>
            <a:r>
              <a:rPr lang="en-US" sz="4400" dirty="0"/>
              <a:t>Specific items - clothing, dishes, electronics, </a:t>
            </a:r>
          </a:p>
          <a:p>
            <a:pPr marL="914400" indent="-914400">
              <a:buAutoNum type="arabicPeriod"/>
            </a:pPr>
            <a:r>
              <a:rPr lang="en-US" sz="4400" dirty="0"/>
              <a:t>Broad concepts – general clutter, small items, trash</a:t>
            </a:r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20C42-9BBB-4BD1-BA00-A504B187EB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410F2D-78C7-4CC6-A47A-96AB5309F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4416" y="1226483"/>
            <a:ext cx="6792467" cy="116890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32D1E2-A994-4D18-8A1E-DA4C347AA86F}"/>
              </a:ext>
            </a:extLst>
          </p:cNvPr>
          <p:cNvSpPr/>
          <p:nvPr/>
        </p:nvSpPr>
        <p:spPr>
          <a:xfrm>
            <a:off x="18546844" y="1292054"/>
            <a:ext cx="1624819" cy="748621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38100" dist="254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B8F3FB-F481-46BE-9B02-95E8F2C5B167}"/>
              </a:ext>
            </a:extLst>
          </p:cNvPr>
          <p:cNvSpPr txBox="1"/>
          <p:nvPr/>
        </p:nvSpPr>
        <p:spPr>
          <a:xfrm>
            <a:off x="18520409" y="1472402"/>
            <a:ext cx="1920240" cy="4719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“Before”</a:t>
            </a:r>
          </a:p>
        </p:txBody>
      </p:sp>
    </p:spTree>
    <p:extLst>
      <p:ext uri="{BB962C8B-B14F-4D97-AF65-F5344CB8AC3E}">
        <p14:creationId xmlns:p14="http://schemas.microsoft.com/office/powerpoint/2010/main" val="152471922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E3E984-DDE5-483C-8B0F-F45867D798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7607808"/>
            <a:ext cx="23007827" cy="4876538"/>
          </a:xfrm>
        </p:spPr>
        <p:txBody>
          <a:bodyPr/>
          <a:lstStyle/>
          <a:p>
            <a:r>
              <a:rPr lang="en-US" dirty="0"/>
              <a:t>Across 9 trials, 3 environments, and 4 object queries per environment: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SAM3 + Clustering (Baseline Detection) identified 251 candidate clusters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Only 98 / 251 clusters represented actual changes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A perfect filter would reduce the number of objects to review by 61%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EDCB4-49BD-4CBE-9F7B-14EAA2852C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Baseline Performance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040E4D-1BB6-4C6C-B148-D1EABEE7C3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33"/>
          <a:stretch>
            <a:fillRect/>
          </a:stretch>
        </p:blipFill>
        <p:spPr>
          <a:xfrm>
            <a:off x="2565090" y="2830052"/>
            <a:ext cx="15599025" cy="477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9881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5A9678-DC7A-40CA-A7FD-85168455A9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1" y="2999232"/>
            <a:ext cx="13571220" cy="9485114"/>
          </a:xfrm>
        </p:spPr>
        <p:txBody>
          <a:bodyPr/>
          <a:lstStyle/>
          <a:p>
            <a:r>
              <a:rPr lang="en-US" b="1" dirty="0"/>
              <a:t>Office: </a:t>
            </a:r>
          </a:p>
          <a:p>
            <a:pPr marL="685800" lvl="1" indent="-685800">
              <a:buFontTx/>
              <a:buChar char="-"/>
            </a:pPr>
            <a:r>
              <a:rPr lang="en-US" dirty="0"/>
              <a:t>Very good baseline separation</a:t>
            </a:r>
          </a:p>
          <a:p>
            <a:pPr marL="685800" lvl="1" indent="-685800">
              <a:buFontTx/>
              <a:buChar char="-"/>
            </a:pPr>
            <a:r>
              <a:rPr lang="en-US" dirty="0"/>
              <a:t>100% sensitivity with high specificity</a:t>
            </a:r>
          </a:p>
          <a:p>
            <a:endParaRPr lang="en-US" dirty="0"/>
          </a:p>
          <a:p>
            <a:r>
              <a:rPr lang="en-US" b="1" dirty="0"/>
              <a:t>Presentation Space: </a:t>
            </a:r>
          </a:p>
          <a:p>
            <a:pPr marL="685800" indent="-685800">
              <a:buFontTx/>
              <a:buChar char="-"/>
            </a:pPr>
            <a:r>
              <a:rPr lang="en-US" dirty="0"/>
              <a:t>Drops 80% of unchanged objects while retaining 90% of actual changes </a:t>
            </a:r>
          </a:p>
          <a:p>
            <a:pPr marL="685800" indent="-685800">
              <a:buFontTx/>
              <a:buChar char="-"/>
            </a:pPr>
            <a:r>
              <a:rPr lang="en-US" dirty="0"/>
              <a:t>Highly cluttered visual space</a:t>
            </a:r>
          </a:p>
          <a:p>
            <a:endParaRPr lang="en-US" dirty="0"/>
          </a:p>
          <a:p>
            <a:r>
              <a:rPr lang="en-US" b="1" dirty="0"/>
              <a:t>Home: </a:t>
            </a:r>
          </a:p>
          <a:p>
            <a:pPr marL="685800" indent="-685800">
              <a:buFontTx/>
              <a:buChar char="-"/>
            </a:pPr>
            <a:r>
              <a:rPr lang="en-US" dirty="0"/>
              <a:t>Noisy monocular synthetic depth </a:t>
            </a:r>
          </a:p>
          <a:p>
            <a:pPr marL="685800" indent="-685800">
              <a:buFontTx/>
              <a:buChar char="-"/>
            </a:pPr>
            <a:r>
              <a:rPr lang="en-US" dirty="0"/>
              <a:t>&gt;80% of unchanged items are discarded at 80% recall.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A0EBC-D2AD-4F69-BA0C-658510B560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100" y="238930"/>
            <a:ext cx="14689602" cy="2357965"/>
          </a:xfrm>
        </p:spPr>
        <p:txBody>
          <a:bodyPr/>
          <a:lstStyle/>
          <a:p>
            <a:r>
              <a:rPr lang="en-US" dirty="0"/>
              <a:t>Experimental Results – </a:t>
            </a:r>
          </a:p>
          <a:p>
            <a:r>
              <a:rPr lang="en-US" dirty="0"/>
              <a:t>				ROC Curve Analysis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0DE93D-2529-46A3-83A2-917C604B9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505" y="3188588"/>
            <a:ext cx="8658236" cy="8954644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647487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F6CBF2-DD56-4E65-8B22-FD1A92E76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1" y="2962656"/>
            <a:ext cx="13900403" cy="9521690"/>
          </a:xfrm>
        </p:spPr>
        <p:txBody>
          <a:bodyPr/>
          <a:lstStyle/>
          <a:p>
            <a:r>
              <a:rPr lang="en-US" sz="4000" b="1" dirty="0"/>
              <a:t>Evaluated Models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Llama 4 (90B), </a:t>
            </a:r>
            <a:r>
              <a:rPr lang="en-US" sz="3600" dirty="0" err="1"/>
              <a:t>Qwen</a:t>
            </a:r>
            <a:r>
              <a:rPr lang="en-US" sz="3600" dirty="0"/>
              <a:t> 2.5 (7B, 32B), Gemma 3 (12B, 27B).</a:t>
            </a:r>
          </a:p>
          <a:p>
            <a:endParaRPr lang="en-US" sz="4000" dirty="0"/>
          </a:p>
          <a:p>
            <a:r>
              <a:rPr lang="en-US" sz="4000" b="1" dirty="0"/>
              <a:t>Metric</a:t>
            </a:r>
          </a:p>
          <a:p>
            <a:endParaRPr lang="en-US" sz="4000" b="1" dirty="0"/>
          </a:p>
          <a:p>
            <a:pPr marL="571500" indent="-571500">
              <a:buFontTx/>
              <a:buChar char="-"/>
            </a:pPr>
            <a:endParaRPr lang="en-US" sz="3600" dirty="0"/>
          </a:p>
          <a:p>
            <a:pPr marL="571500" indent="-571500">
              <a:buFontTx/>
              <a:buChar char="-"/>
            </a:pPr>
            <a:r>
              <a:rPr lang="en-US" sz="3600" dirty="0"/>
              <a:t>HM emphasizes the importance of removing as many unchanged objects as possible while dropping few changed objects</a:t>
            </a:r>
            <a:endParaRPr lang="en-US" sz="3200" b="1" dirty="0"/>
          </a:p>
          <a:p>
            <a:endParaRPr lang="en-US" sz="4000" b="1" dirty="0"/>
          </a:p>
          <a:p>
            <a:r>
              <a:rPr lang="en-US" sz="4000" b="1" dirty="0"/>
              <a:t>Results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Llama 4 (90B) yielded the best overall performance (HM = 0.81).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/>
              <a:t>Qwen</a:t>
            </a:r>
            <a:r>
              <a:rPr lang="en-US" sz="3600" dirty="0"/>
              <a:t> 2.5 (32B) matched Llama 4's performance (HM = 0.80) while requiring less than half the parameters—ideal for edge compute constraints.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Smaller VLM variants (&lt;12B) struggled significantly with fine-grained side-by-side spatial reasoning.</a:t>
            </a:r>
          </a:p>
          <a:p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94860-40D5-4E82-B8EA-4C33E17DCE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Experimental Results - </a:t>
            </a:r>
          </a:p>
          <a:p>
            <a:r>
              <a:rPr lang="en-US" dirty="0"/>
              <a:t>		VLM Model Comparison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B56666-A9AE-457E-8E72-BD4DCD896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7780" y="8699916"/>
            <a:ext cx="8634667" cy="309584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7EF313-799E-43E3-BB85-BA498A6BC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3641" y="2154642"/>
            <a:ext cx="6791291" cy="5568859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BB1E57E-0BDE-4ED0-B3C4-E5C2CD42BBDA}"/>
              </a:ext>
            </a:extLst>
          </p:cNvPr>
          <p:cNvGrpSpPr/>
          <p:nvPr/>
        </p:nvGrpSpPr>
        <p:grpSpPr>
          <a:xfrm>
            <a:off x="2610730" y="5232114"/>
            <a:ext cx="7667126" cy="1179842"/>
            <a:chOff x="2634634" y="6754004"/>
            <a:chExt cx="7667126" cy="117984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975902B-FFAC-4611-9D44-EB21E8A04F2D}"/>
                </a:ext>
              </a:extLst>
            </p:cNvPr>
            <p:cNvSpPr/>
            <p:nvPr/>
          </p:nvSpPr>
          <p:spPr>
            <a:xfrm>
              <a:off x="6063438" y="6754004"/>
              <a:ext cx="413767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/>
                <a:t>2 * Specificity * Sensitivity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79C525-923C-472F-82F5-5BFD9FB26501}"/>
                </a:ext>
              </a:extLst>
            </p:cNvPr>
            <p:cNvSpPr/>
            <p:nvPr/>
          </p:nvSpPr>
          <p:spPr>
            <a:xfrm>
              <a:off x="6296674" y="7410626"/>
              <a:ext cx="36711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/>
                <a:t>Specificity + Sensitivity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443FCF6-B22A-4F65-BD6C-1242F2CB3637}"/>
                </a:ext>
              </a:extLst>
            </p:cNvPr>
            <p:cNvSpPr/>
            <p:nvPr/>
          </p:nvSpPr>
          <p:spPr>
            <a:xfrm>
              <a:off x="2634634" y="7046392"/>
              <a:ext cx="332815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/>
                <a:t>Harmonic Mean =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75DDDC4-B8B9-41A9-ADEA-D8AA1841FE35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5962788" y="7338779"/>
              <a:ext cx="433897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281441800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E93C6E-A82E-43C3-AE22-5B4DBFBD6A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513308" y="7808976"/>
            <a:ext cx="9694163" cy="4474202"/>
          </a:xfrm>
        </p:spPr>
        <p:txBody>
          <a:bodyPr/>
          <a:lstStyle/>
          <a:p>
            <a:r>
              <a:rPr lang="en-US" sz="4000" b="1" dirty="0"/>
              <a:t>Large VLM Inference: </a:t>
            </a:r>
          </a:p>
          <a:p>
            <a:pPr marL="685800" indent="-685800">
              <a:buFontTx/>
              <a:buChar char="-"/>
            </a:pPr>
            <a:r>
              <a:rPr lang="en-US" sz="3600" dirty="0"/>
              <a:t>High parameter models increase per-query latency on tactical hardware.</a:t>
            </a:r>
          </a:p>
          <a:p>
            <a:pPr marL="685800" indent="-685800">
              <a:buFontTx/>
              <a:buChar char="-"/>
            </a:pPr>
            <a:r>
              <a:rPr lang="en-US" sz="3600" b="1" i="1" dirty="0"/>
              <a:t>Future Work: </a:t>
            </a:r>
            <a:r>
              <a:rPr lang="en-US" sz="3600" dirty="0"/>
              <a:t>Fine-tuning domain-specific, lightweight VLM models optimized strictly for side-by-side change verification to run on low-power tactical GPUs.</a:t>
            </a:r>
          </a:p>
          <a:p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07F0D-6844-4C78-BA65-32E1479C66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100" y="238931"/>
            <a:ext cx="12620244" cy="1280160"/>
          </a:xfrm>
        </p:spPr>
        <p:txBody>
          <a:bodyPr/>
          <a:lstStyle/>
          <a:p>
            <a:pPr hangingPunct="0"/>
            <a:r>
              <a:rPr lang="en-US" dirty="0"/>
              <a:t>Operational Latency Challenge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1FFD71-8B62-4A6E-9BB6-0764000E05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21" r="16971"/>
          <a:stretch>
            <a:fillRect/>
          </a:stretch>
        </p:blipFill>
        <p:spPr>
          <a:xfrm>
            <a:off x="10422283" y="2859284"/>
            <a:ext cx="6882206" cy="4106850"/>
          </a:xfrm>
          <a:prstGeom prst="rect">
            <a:avLst/>
          </a:prstGeom>
        </p:spPr>
      </p:pic>
      <p:pic>
        <p:nvPicPr>
          <p:cNvPr id="1026" name="Picture 2" descr="logo">
            <a:extLst>
              <a:ext uri="{FF2B5EF4-FFF2-40B4-BE49-F238E27FC236}">
                <a16:creationId xmlns:a16="http://schemas.microsoft.com/office/drawing/2014/main" id="{E087460C-E56E-460E-9011-6B79E4431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243" y="8282000"/>
            <a:ext cx="4088757" cy="109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26F88CA-E156-4B4F-9C67-BF6DEE42A7EE}"/>
              </a:ext>
            </a:extLst>
          </p:cNvPr>
          <p:cNvSpPr/>
          <p:nvPr/>
        </p:nvSpPr>
        <p:spPr>
          <a:xfrm>
            <a:off x="1420370" y="3380125"/>
            <a:ext cx="863803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COLMAP Image Registration:</a:t>
            </a:r>
          </a:p>
          <a:p>
            <a:pPr marL="685800" lvl="1" indent="-685800" algn="l">
              <a:buFontTx/>
              <a:buChar char="-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Computationally heavy when registering incoming video streams against baseline runs.</a:t>
            </a:r>
          </a:p>
          <a:p>
            <a:pPr marL="685800" lvl="1" indent="-685800" algn="l">
              <a:buFontTx/>
              <a:buChar char="-"/>
            </a:pP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Future Work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Parallelizing spatial registration chunks</a:t>
            </a:r>
          </a:p>
        </p:txBody>
      </p:sp>
      <p:pic>
        <p:nvPicPr>
          <p:cNvPr id="1028" name="Picture 4" descr="欢迎 Gemma: Google 最新推出开放大语言模型">
            <a:extLst>
              <a:ext uri="{FF2B5EF4-FFF2-40B4-BE49-F238E27FC236}">
                <a16:creationId xmlns:a16="http://schemas.microsoft.com/office/drawing/2014/main" id="{ED34EC51-D6E5-4CD7-977B-ACDB2F35E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551" y="8719034"/>
            <a:ext cx="23812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eta launches LLaMA model, a research tool more potent than OpenAI's GPT-3  | Technology News - The Indian Express">
            <a:extLst>
              <a:ext uri="{FF2B5EF4-FFF2-40B4-BE49-F238E27FC236}">
                <a16:creationId xmlns:a16="http://schemas.microsoft.com/office/drawing/2014/main" id="{EFCE0BA1-5DE0-41C9-A0EC-0AFB7DF81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675" y="10046077"/>
            <a:ext cx="3562710" cy="198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97768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20B7D3-53EF-43E8-95AD-0261285394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Temporal change filtering powered by VLMs significantly improves the high false-positive rate of open-vocabulary object detection systems, eliminating up to 80% of unnecessary analyst review workload.</a:t>
            </a:r>
          </a:p>
          <a:p>
            <a:endParaRPr lang="en-US" dirty="0"/>
          </a:p>
          <a:p>
            <a:r>
              <a:rPr lang="en-US" dirty="0"/>
              <a:t>Significant potential for ISR missions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D4970-A6CB-4D85-B9F6-01EBDA3650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5071EF-4B7D-4353-8AA6-2BA756D808E6}"/>
              </a:ext>
            </a:extLst>
          </p:cNvPr>
          <p:cNvSpPr/>
          <p:nvPr/>
        </p:nvSpPr>
        <p:spPr>
          <a:xfrm>
            <a:off x="13021056" y="7190720"/>
            <a:ext cx="10395204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hangingPunct="1"/>
            <a:r>
              <a:rPr lang="en-US" sz="4800" b="1" dirty="0"/>
              <a:t>Future Work</a:t>
            </a:r>
          </a:p>
          <a:p>
            <a:pPr marL="685800" indent="-685800" algn="l">
              <a:buFontTx/>
              <a:buChar char="-"/>
            </a:pPr>
            <a:r>
              <a:rPr lang="en-US" sz="4000" dirty="0"/>
              <a:t>Evaluating larger, operational ISR datasets with realistic military threat classes.</a:t>
            </a:r>
          </a:p>
          <a:p>
            <a:pPr marL="685800" indent="-685800" algn="l">
              <a:buFontTx/>
              <a:buChar char="-"/>
            </a:pPr>
            <a:r>
              <a:rPr lang="en-US" sz="4000" dirty="0"/>
              <a:t>Integrate operational knowledge (SIGINT or mission reports)</a:t>
            </a:r>
          </a:p>
          <a:p>
            <a:pPr marL="685800" indent="-685800" algn="l">
              <a:buFontTx/>
              <a:buChar char="-"/>
            </a:pPr>
            <a:r>
              <a:rPr lang="en-US" sz="4000" dirty="0"/>
              <a:t>Deployment optimizations for edge hardware</a:t>
            </a:r>
          </a:p>
        </p:txBody>
      </p:sp>
    </p:spTree>
    <p:extLst>
      <p:ext uri="{BB962C8B-B14F-4D97-AF65-F5344CB8AC3E}">
        <p14:creationId xmlns:p14="http://schemas.microsoft.com/office/powerpoint/2010/main" val="153592117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14861" y="10707187"/>
            <a:ext cx="21156613" cy="2038212"/>
          </a:xfrm>
        </p:spPr>
        <p:txBody>
          <a:bodyPr/>
          <a:lstStyle/>
          <a:p>
            <a:pPr algn="ctr"/>
            <a:r>
              <a:rPr lang="en-US" i="1" dirty="0"/>
              <a:t>In repeated patrol scenarios, analysts shouldn't re-evaluate static background features—they should focus exclusively on what has changed.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Challenge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0F627D-F61D-4DF2-BB58-0666FB00D436}"/>
              </a:ext>
            </a:extLst>
          </p:cNvPr>
          <p:cNvGrpSpPr/>
          <p:nvPr/>
        </p:nvGrpSpPr>
        <p:grpSpPr>
          <a:xfrm>
            <a:off x="16050948" y="2745510"/>
            <a:ext cx="8162363" cy="6270474"/>
            <a:chOff x="7601893" y="2599206"/>
            <a:chExt cx="3896066" cy="34523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C658776-E384-49E0-9DD5-394E216D66FC}"/>
                </a:ext>
              </a:extLst>
            </p:cNvPr>
            <p:cNvGrpSpPr/>
            <p:nvPr/>
          </p:nvGrpSpPr>
          <p:grpSpPr>
            <a:xfrm>
              <a:off x="7601893" y="3282950"/>
              <a:ext cx="3896066" cy="2768601"/>
              <a:chOff x="7113587" y="660399"/>
              <a:chExt cx="4348163" cy="2768601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E716ACF-411F-41F5-A143-86B3FF9A9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25850"/>
              <a:stretch>
                <a:fillRect/>
              </a:stretch>
            </p:blipFill>
            <p:spPr>
              <a:xfrm>
                <a:off x="9361487" y="660399"/>
                <a:ext cx="2100263" cy="2768601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1C94E766-537E-4CBD-A009-A66B733EED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25850"/>
              <a:stretch>
                <a:fillRect/>
              </a:stretch>
            </p:blipFill>
            <p:spPr>
              <a:xfrm>
                <a:off x="7113587" y="660399"/>
                <a:ext cx="2100263" cy="2768601"/>
              </a:xfrm>
              <a:prstGeom prst="rect">
                <a:avLst/>
              </a:prstGeom>
            </p:spPr>
          </p:pic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D97C485-3073-4D76-803A-E551DD828F80}"/>
                  </a:ext>
                </a:extLst>
              </p:cNvPr>
              <p:cNvSpPr/>
              <p:nvPr/>
            </p:nvSpPr>
            <p:spPr>
              <a:xfrm>
                <a:off x="10493679" y="2051049"/>
                <a:ext cx="741058" cy="7747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04325534-3565-4477-BD18-991CD42701AC}"/>
                  </a:ext>
                </a:extLst>
              </p:cNvPr>
              <p:cNvSpPr/>
              <p:nvPr/>
            </p:nvSpPr>
            <p:spPr>
              <a:xfrm>
                <a:off x="8292569" y="2051049"/>
                <a:ext cx="741058" cy="7747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/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7A970AB2-5D1B-4F39-A0F8-08DADCE0E5CC}"/>
                  </a:ext>
                </a:extLst>
              </p:cNvPr>
              <p:cNvCxnSpPr>
                <a:stCxn id="8" idx="6"/>
                <a:endCxn id="7" idx="2"/>
              </p:cNvCxnSpPr>
              <p:nvPr/>
            </p:nvCxnSpPr>
            <p:spPr>
              <a:xfrm>
                <a:off x="9033627" y="2438399"/>
                <a:ext cx="1460052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158EF53-A765-4088-A75E-14998B52B93C}"/>
                </a:ext>
              </a:extLst>
            </p:cNvPr>
            <p:cNvSpPr txBox="1"/>
            <p:nvPr/>
          </p:nvSpPr>
          <p:spPr>
            <a:xfrm>
              <a:off x="7786048" y="2599206"/>
              <a:ext cx="1611897" cy="355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/>
                <a:t>“Before”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B81CD2B-0169-431F-84FA-FBF13C2C6AA8}"/>
                </a:ext>
              </a:extLst>
            </p:cNvPr>
            <p:cNvSpPr txBox="1"/>
            <p:nvPr/>
          </p:nvSpPr>
          <p:spPr>
            <a:xfrm>
              <a:off x="9770051" y="2636619"/>
              <a:ext cx="1524498" cy="355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/>
                <a:t>“After”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70F7E76-B0DD-4EDA-BD47-62C0902324A0}"/>
              </a:ext>
            </a:extLst>
          </p:cNvPr>
          <p:cNvSpPr txBox="1"/>
          <p:nvPr/>
        </p:nvSpPr>
        <p:spPr>
          <a:xfrm>
            <a:off x="1444752" y="2296224"/>
            <a:ext cx="13600893" cy="75507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Military and autonomous systems capture massive volumes of video data that far exceed human analyst capacity.</a:t>
            </a:r>
          </a:p>
          <a:p>
            <a:pPr algn="l"/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Current Limitations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85800" indent="-685800" algn="l">
              <a:buFontTx/>
              <a:buChar char="-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Standard detectors (e.g., YOLO) are rigid and bound by the "labeling bottleneck".</a:t>
            </a:r>
          </a:p>
          <a:p>
            <a:pPr marL="685800" indent="-685800" algn="l">
              <a:buFontTx/>
              <a:buChar char="-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Open-Vocabulary Object Detection (OVOD) models (e.g., CLIP, SAM 3) allow flexible queries, but streaming zero-shot detections generate excessive false positives and noisy flags.</a:t>
            </a:r>
          </a:p>
        </p:txBody>
      </p:sp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8F3407-E4C7-4563-B384-B4AF6F351A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 hybrid pipeline combining spatial image registration, 3D point-cloud spatial filtering, and Visual Language Models (VLMs) for side-by-side change verification.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Key Achievements:</a:t>
            </a:r>
          </a:p>
          <a:p>
            <a:pPr marL="685800" indent="-685800">
              <a:buFontTx/>
              <a:buChar char="-"/>
            </a:pPr>
            <a:r>
              <a:rPr lang="en-US" dirty="0"/>
              <a:t>Discards up to 80%–90% of unchanged false-positive flags without impacting detection recall.</a:t>
            </a:r>
          </a:p>
          <a:p>
            <a:pPr marL="685800" indent="-685800">
              <a:buFontTx/>
              <a:buChar char="-"/>
            </a:pPr>
            <a:r>
              <a:rPr lang="en-US" dirty="0"/>
              <a:t>Works across heterogeneous hardware (handheld monocular phone cameras and RGB-D equipped robotic platforms).</a:t>
            </a: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AF016-85FD-4524-807B-272D962BDE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Proposed Solution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DBB5DB2-F71E-4C24-825D-7ABE76F32B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77" t="19012" r="14885" b="20135"/>
          <a:stretch/>
        </p:blipFill>
        <p:spPr>
          <a:xfrm rot="10800000">
            <a:off x="2150811" y="4128897"/>
            <a:ext cx="4474392" cy="3409949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1924E6E-56B0-4612-B761-6DEDB509DA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660" t="41553" r="42177" b="33568"/>
          <a:stretch>
            <a:fillRect/>
          </a:stretch>
        </p:blipFill>
        <p:spPr>
          <a:xfrm>
            <a:off x="6217597" y="5153025"/>
            <a:ext cx="3399413" cy="3409950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94311CB3-2B6F-44C3-B9A7-9458F6E38F73}"/>
              </a:ext>
            </a:extLst>
          </p:cNvPr>
          <p:cNvGrpSpPr/>
          <p:nvPr/>
        </p:nvGrpSpPr>
        <p:grpSpPr>
          <a:xfrm>
            <a:off x="10318308" y="4139054"/>
            <a:ext cx="6069491" cy="4052209"/>
            <a:chOff x="12346525" y="4598015"/>
            <a:chExt cx="4165341" cy="2768601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B38600C8-14EF-47C2-9E18-6FACE32F2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8889"/>
            <a:stretch>
              <a:fillRect/>
            </a:stretch>
          </p:blipFill>
          <p:spPr>
            <a:xfrm>
              <a:off x="14377547" y="4598015"/>
              <a:ext cx="1920006" cy="2768601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F31048C8-5B73-4282-981B-63F33ACBD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8889"/>
            <a:stretch>
              <a:fillRect/>
            </a:stretch>
          </p:blipFill>
          <p:spPr>
            <a:xfrm>
              <a:off x="12346525" y="4598015"/>
              <a:ext cx="1920006" cy="2768601"/>
            </a:xfrm>
            <a:prstGeom prst="rect">
              <a:avLst/>
            </a:prstGeom>
          </p:spPr>
        </p:pic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3645403-C602-416B-B43F-455D540A6243}"/>
                </a:ext>
              </a:extLst>
            </p:cNvPr>
            <p:cNvSpPr/>
            <p:nvPr/>
          </p:nvSpPr>
          <p:spPr>
            <a:xfrm>
              <a:off x="15556495" y="5474316"/>
              <a:ext cx="741058" cy="774700"/>
            </a:xfrm>
            <a:prstGeom prst="ellipse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23BFABC2-56D0-45D0-818F-E2E5DBD6E216}"/>
                </a:ext>
              </a:extLst>
            </p:cNvPr>
            <p:cNvSpPr/>
            <p:nvPr/>
          </p:nvSpPr>
          <p:spPr>
            <a:xfrm>
              <a:off x="13535608" y="5474316"/>
              <a:ext cx="741058" cy="774700"/>
            </a:xfrm>
            <a:prstGeom prst="ellipse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B91DC34D-F6CF-43CF-9616-5EA27F9BB605}"/>
                </a:ext>
              </a:extLst>
            </p:cNvPr>
            <p:cNvCxnSpPr>
              <a:stCxn id="61" idx="6"/>
              <a:endCxn id="60" idx="2"/>
            </p:cNvCxnSpPr>
            <p:nvPr/>
          </p:nvCxnSpPr>
          <p:spPr>
            <a:xfrm>
              <a:off x="14276666" y="5861666"/>
              <a:ext cx="1279829" cy="0"/>
            </a:xfrm>
            <a:prstGeom prst="straightConnector1">
              <a:avLst/>
            </a:prstGeom>
            <a:ln w="19050">
              <a:solidFill>
                <a:schemeClr val="accent4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A79353D-B5B1-442D-B8EA-A67995CCF256}"/>
                </a:ext>
              </a:extLst>
            </p:cNvPr>
            <p:cNvSpPr/>
            <p:nvPr/>
          </p:nvSpPr>
          <p:spPr>
            <a:xfrm>
              <a:off x="15770808" y="6445866"/>
              <a:ext cx="741058" cy="774700"/>
            </a:xfrm>
            <a:prstGeom prst="ellipse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CD1CC0E-5B33-4B6D-AE1F-EC5F99A70969}"/>
                </a:ext>
              </a:extLst>
            </p:cNvPr>
            <p:cNvSpPr/>
            <p:nvPr/>
          </p:nvSpPr>
          <p:spPr>
            <a:xfrm>
              <a:off x="13749921" y="6445866"/>
              <a:ext cx="741058" cy="774700"/>
            </a:xfrm>
            <a:prstGeom prst="ellipse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AD31F4AC-7294-44B7-AA81-FBC987E69182}"/>
                </a:ext>
              </a:extLst>
            </p:cNvPr>
            <p:cNvCxnSpPr>
              <a:stCxn id="64" idx="6"/>
              <a:endCxn id="63" idx="2"/>
            </p:cNvCxnSpPr>
            <p:nvPr/>
          </p:nvCxnSpPr>
          <p:spPr>
            <a:xfrm>
              <a:off x="14490979" y="6833216"/>
              <a:ext cx="1279829" cy="0"/>
            </a:xfrm>
            <a:prstGeom prst="straightConnector1">
              <a:avLst/>
            </a:prstGeom>
            <a:ln w="19050">
              <a:solidFill>
                <a:schemeClr val="accent4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57CF162-FB40-4ED0-80E3-2CCD159DA109}"/>
              </a:ext>
            </a:extLst>
          </p:cNvPr>
          <p:cNvGrpSpPr/>
          <p:nvPr/>
        </p:nvGrpSpPr>
        <p:grpSpPr>
          <a:xfrm>
            <a:off x="17346145" y="4186408"/>
            <a:ext cx="4580217" cy="3604328"/>
            <a:chOff x="16995496" y="5561568"/>
            <a:chExt cx="4580217" cy="3604328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50DD09B-40EA-40C9-B896-8651664E3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95496" y="5561568"/>
              <a:ext cx="2245711" cy="3604327"/>
            </a:xfrm>
            <a:prstGeom prst="rect">
              <a:avLst/>
            </a:prstGeom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905DF70-EF26-484E-B5E2-DFF2058D3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30002" y="5561569"/>
              <a:ext cx="2245711" cy="3604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391125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4A4E65-5EBB-4F6A-8C24-1C2CC9ACCB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7644384"/>
            <a:ext cx="21156613" cy="4839962"/>
          </a:xfrm>
        </p:spPr>
        <p:txBody>
          <a:bodyPr/>
          <a:lstStyle/>
          <a:p>
            <a:r>
              <a:rPr lang="en-US" b="1" dirty="0"/>
              <a:t>Step-by-Step Flow: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/>
              <a:t>2D Open-Vocabulary Segmentations via SAM 3 based on analyst queries.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/>
              <a:t>3D Projection &amp; Spatial Filtering (discarding redundant captures within 5 cm or 0.05 rad to reduce load by ~75%).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/>
              <a:t>Spatial Clustering using DBSCAN to group 3D points into persistent object hypotheses.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ECF91-955A-4960-940F-091AA1B128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System Architecture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7282D6-AD08-4ECB-8A2F-81B82739A938}"/>
              </a:ext>
            </a:extLst>
          </p:cNvPr>
          <p:cNvGrpSpPr/>
          <p:nvPr/>
        </p:nvGrpSpPr>
        <p:grpSpPr>
          <a:xfrm>
            <a:off x="1383178" y="2505456"/>
            <a:ext cx="20192535" cy="3893516"/>
            <a:chOff x="1932616" y="4498848"/>
            <a:chExt cx="20192535" cy="389351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DB8755E-B7D2-4D05-9947-CFCF40528B9D}"/>
                </a:ext>
              </a:extLst>
            </p:cNvPr>
            <p:cNvSpPr/>
            <p:nvPr/>
          </p:nvSpPr>
          <p:spPr>
            <a:xfrm>
              <a:off x="14261396" y="5080301"/>
              <a:ext cx="2788840" cy="3196514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400" hangingPunct="1">
                <a:defRPr/>
              </a:pPr>
              <a:endParaRPr lang="en-US" sz="3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148CCDD-2363-4C7A-A8F9-10BD101BED77}"/>
                </a:ext>
              </a:extLst>
            </p:cNvPr>
            <p:cNvSpPr/>
            <p:nvPr/>
          </p:nvSpPr>
          <p:spPr>
            <a:xfrm>
              <a:off x="10648969" y="5071751"/>
              <a:ext cx="2788840" cy="3196514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400" hangingPunct="1">
                <a:defRPr/>
              </a:pPr>
              <a:endParaRPr lang="en-US" sz="3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F3A7D96-0D7A-442B-8914-1806E30D59E9}"/>
                </a:ext>
              </a:extLst>
            </p:cNvPr>
            <p:cNvSpPr/>
            <p:nvPr/>
          </p:nvSpPr>
          <p:spPr>
            <a:xfrm>
              <a:off x="6946513" y="5035735"/>
              <a:ext cx="2788840" cy="3232530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400" hangingPunct="1">
                <a:defRPr/>
              </a:pPr>
              <a:endParaRPr lang="en-US" sz="3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BD723CEC-B734-4CBF-9B4A-45954B9AB5B2}"/>
                </a:ext>
              </a:extLst>
            </p:cNvPr>
            <p:cNvSpPr/>
            <p:nvPr/>
          </p:nvSpPr>
          <p:spPr>
            <a:xfrm>
              <a:off x="1932618" y="5120467"/>
              <a:ext cx="20192533" cy="1136834"/>
            </a:xfrm>
            <a:prstGeom prst="rightArrow">
              <a:avLst/>
            </a:prstGeom>
            <a:solidFill>
              <a:srgbClr val="4472C4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400" hangingPunct="1">
                <a:defRPr/>
              </a:pPr>
              <a:endParaRPr lang="en-US" sz="3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FB78DB2-10A7-4BE2-8787-9F9EDF4DC573}"/>
                </a:ext>
              </a:extLst>
            </p:cNvPr>
            <p:cNvSpPr/>
            <p:nvPr/>
          </p:nvSpPr>
          <p:spPr>
            <a:xfrm>
              <a:off x="6946513" y="5075836"/>
              <a:ext cx="2706951" cy="1181465"/>
            </a:xfrm>
            <a:prstGeom prst="ellipse">
              <a:avLst/>
            </a:prstGeom>
            <a:solidFill>
              <a:sysClr val="window" lastClr="FFFFFF"/>
            </a:solidFill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defTabSz="914400" hangingPunct="1">
                <a:defRPr/>
              </a:pP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Open Vocab Object Detection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E8001E3-764A-41DD-8E7F-D5A19C984178}"/>
                </a:ext>
              </a:extLst>
            </p:cNvPr>
            <p:cNvSpPr/>
            <p:nvPr/>
          </p:nvSpPr>
          <p:spPr>
            <a:xfrm>
              <a:off x="10706354" y="5075836"/>
              <a:ext cx="2620182" cy="1181465"/>
            </a:xfrm>
            <a:prstGeom prst="ellipse">
              <a:avLst/>
            </a:prstGeom>
            <a:solidFill>
              <a:sysClr val="window" lastClr="FFFFFF"/>
            </a:solidFill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400" hangingPunct="1">
                <a:defRPr/>
              </a:pPr>
              <a:r>
                <a:rPr lang="en-US" sz="2000" dirty="0" err="1">
                  <a:solidFill>
                    <a:prstClr val="black"/>
                  </a:solidFill>
                  <a:latin typeface="Calibri" panose="020F0502020204030204"/>
                </a:rPr>
                <a:t>Pointcloud</a:t>
              </a: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 Creation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4B30B2E-278E-49E5-9F44-D419F5867A77}"/>
                </a:ext>
              </a:extLst>
            </p:cNvPr>
            <p:cNvSpPr/>
            <p:nvPr/>
          </p:nvSpPr>
          <p:spPr>
            <a:xfrm>
              <a:off x="14379426" y="5075836"/>
              <a:ext cx="2620182" cy="1181465"/>
            </a:xfrm>
            <a:prstGeom prst="ellipse">
              <a:avLst/>
            </a:prstGeom>
            <a:solidFill>
              <a:sysClr val="window" lastClr="FFFFFF"/>
            </a:solidFill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400" hangingPunct="1">
                <a:defRPr/>
              </a:pP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Clustering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6DD8F9-18D1-481B-A472-1F9A3E10C694}"/>
                </a:ext>
              </a:extLst>
            </p:cNvPr>
            <p:cNvSpPr txBox="1"/>
            <p:nvPr/>
          </p:nvSpPr>
          <p:spPr>
            <a:xfrm>
              <a:off x="5393358" y="5459362"/>
              <a:ext cx="19103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hangingPunct="1"/>
              <a:r>
                <a:rPr lang="en-US" sz="1400" kern="1200" dirty="0">
                  <a:solidFill>
                    <a:prstClr val="black"/>
                  </a:solidFill>
                  <a:latin typeface="Calibri" panose="020F0502020204030204"/>
                </a:rPr>
                <a:t>Images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BB1490-D216-4B21-B2E2-A4ECD364B483}"/>
                </a:ext>
              </a:extLst>
            </p:cNvPr>
            <p:cNvSpPr txBox="1"/>
            <p:nvPr/>
          </p:nvSpPr>
          <p:spPr>
            <a:xfrm>
              <a:off x="9265125" y="5399815"/>
              <a:ext cx="19103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hangingPunct="1"/>
              <a:r>
                <a:rPr lang="en-US" sz="1400" kern="1200" dirty="0" err="1">
                  <a:solidFill>
                    <a:prstClr val="black"/>
                  </a:solidFill>
                  <a:latin typeface="Calibri" panose="020F0502020204030204"/>
                </a:rPr>
                <a:t>Segmen-tation</a:t>
              </a:r>
              <a:endParaRPr lang="en-US" sz="14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2041F0-77ED-4670-891F-BE8613B01CA4}"/>
                </a:ext>
              </a:extLst>
            </p:cNvPr>
            <p:cNvSpPr txBox="1"/>
            <p:nvPr/>
          </p:nvSpPr>
          <p:spPr>
            <a:xfrm>
              <a:off x="12958394" y="5352173"/>
              <a:ext cx="19103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hangingPunct="1"/>
              <a:r>
                <a:rPr lang="en-US" sz="1400" kern="1200" dirty="0">
                  <a:solidFill>
                    <a:prstClr val="black"/>
                  </a:solidFill>
                  <a:latin typeface="Calibri" panose="020F0502020204030204"/>
                </a:rPr>
                <a:t>Object </a:t>
              </a:r>
            </a:p>
            <a:p>
              <a:pPr defTabSz="914400" hangingPunct="1"/>
              <a:r>
                <a:rPr lang="en-US" sz="1400" kern="1200" dirty="0">
                  <a:solidFill>
                    <a:prstClr val="black"/>
                  </a:solidFill>
                  <a:latin typeface="Calibri" panose="020F0502020204030204"/>
                </a:rPr>
                <a:t>cloud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DDC892-C465-48B2-8B06-C9E501BFF0AA}"/>
                </a:ext>
              </a:extLst>
            </p:cNvPr>
            <p:cNvSpPr txBox="1"/>
            <p:nvPr/>
          </p:nvSpPr>
          <p:spPr>
            <a:xfrm>
              <a:off x="16570873" y="5459362"/>
              <a:ext cx="19103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hangingPunct="1"/>
              <a:r>
                <a:rPr lang="en-US" sz="1400" kern="1200" dirty="0">
                  <a:solidFill>
                    <a:prstClr val="black"/>
                  </a:solidFill>
                  <a:latin typeface="Calibri" panose="020F0502020204030204"/>
                </a:rPr>
                <a:t>Clusters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36B787B-92A2-4DE5-91AC-318FF6A27DA9}"/>
                </a:ext>
              </a:extLst>
            </p:cNvPr>
            <p:cNvGrpSpPr/>
            <p:nvPr/>
          </p:nvGrpSpPr>
          <p:grpSpPr>
            <a:xfrm rot="5400000">
              <a:off x="14980942" y="5877774"/>
              <a:ext cx="1417144" cy="2567754"/>
              <a:chOff x="7478597" y="3756184"/>
              <a:chExt cx="865352" cy="1365915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96D2A9A8-16DD-4973-9CB5-C9188042F7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11911" t="4672" r="23866" b="16651"/>
              <a:stretch/>
            </p:blipFill>
            <p:spPr>
              <a:xfrm>
                <a:off x="7478597" y="3773729"/>
                <a:ext cx="865352" cy="1348370"/>
              </a:xfrm>
              <a:prstGeom prst="rect">
                <a:avLst/>
              </a:prstGeom>
            </p:spPr>
          </p:pic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EFC3B81D-932D-4258-A738-BCE957E0EB22}"/>
                  </a:ext>
                </a:extLst>
              </p:cNvPr>
              <p:cNvSpPr/>
              <p:nvPr/>
            </p:nvSpPr>
            <p:spPr>
              <a:xfrm>
                <a:off x="7749309" y="3756184"/>
                <a:ext cx="563418" cy="481137"/>
              </a:xfrm>
              <a:prstGeom prst="roundRect">
                <a:avLst>
                  <a:gd name="adj" fmla="val 0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defTabSz="914400" hangingPunct="1">
                  <a:defRPr/>
                </a:pPr>
                <a:endParaRPr lang="en-US" sz="3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5E16B06B-7939-4BE4-9C7E-B47257D41BFF}"/>
                  </a:ext>
                </a:extLst>
              </p:cNvPr>
              <p:cNvSpPr/>
              <p:nvPr/>
            </p:nvSpPr>
            <p:spPr>
              <a:xfrm>
                <a:off x="7588287" y="4100945"/>
                <a:ext cx="248591" cy="393054"/>
              </a:xfrm>
              <a:prstGeom prst="roundRect">
                <a:avLst>
                  <a:gd name="adj" fmla="val 0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defTabSz="914400" hangingPunct="1">
                  <a:defRPr/>
                </a:pPr>
                <a:endParaRPr lang="en-US" sz="3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B914FABF-744F-4EFD-A897-BEA075EBC53A}"/>
                  </a:ext>
                </a:extLst>
              </p:cNvPr>
              <p:cNvSpPr/>
              <p:nvPr/>
            </p:nvSpPr>
            <p:spPr>
              <a:xfrm>
                <a:off x="7625013" y="4582082"/>
                <a:ext cx="248591" cy="393054"/>
              </a:xfrm>
              <a:prstGeom prst="roundRect">
                <a:avLst>
                  <a:gd name="adj" fmla="val 0"/>
                </a:avLst>
              </a:prstGeom>
              <a:noFill/>
              <a:ln w="19050" cap="flat" cmpd="sng" algn="ctr">
                <a:solidFill>
                  <a:srgbClr val="FF0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defTabSz="914400" hangingPunct="1">
                  <a:defRPr/>
                </a:pPr>
                <a:endParaRPr lang="en-US" sz="3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C6647E5-415C-49A7-85F8-81E21F963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6574" y="6751695"/>
              <a:ext cx="2336725" cy="8935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8" name="Cylinder 17">
              <a:extLst>
                <a:ext uri="{FF2B5EF4-FFF2-40B4-BE49-F238E27FC236}">
                  <a16:creationId xmlns:a16="http://schemas.microsoft.com/office/drawing/2014/main" id="{A02E6C39-C2A6-47E2-9F5F-66F655EC753E}"/>
                </a:ext>
              </a:extLst>
            </p:cNvPr>
            <p:cNvSpPr/>
            <p:nvPr/>
          </p:nvSpPr>
          <p:spPr>
            <a:xfrm>
              <a:off x="3000025" y="5120467"/>
              <a:ext cx="2620182" cy="1092204"/>
            </a:xfrm>
            <a:prstGeom prst="can">
              <a:avLst/>
            </a:prstGeom>
            <a:solidFill>
              <a:sysClr val="window" lastClr="FFFFFF"/>
            </a:solidFill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400" hangingPunct="1">
                <a:defRPr/>
              </a:pP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Data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7D44B50-5D2A-4E48-8F9A-BF18C6217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8282" r="20503" b="13040"/>
            <a:stretch/>
          </p:blipFill>
          <p:spPr>
            <a:xfrm rot="5400000">
              <a:off x="11325552" y="5951547"/>
              <a:ext cx="1564548" cy="242021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14F5108-67C3-4B53-AECE-95578A4839CC}"/>
                </a:ext>
              </a:extLst>
            </p:cNvPr>
            <p:cNvPicPr>
              <a:picLocks/>
            </p:cNvPicPr>
            <p:nvPr/>
          </p:nvPicPr>
          <p:blipFill>
            <a:blip r:embed="rId4"/>
            <a:srcRect l="47262" t="10665" r="29167" b="12403"/>
            <a:stretch>
              <a:fillRect/>
            </a:stretch>
          </p:blipFill>
          <p:spPr>
            <a:xfrm>
              <a:off x="2983973" y="6309397"/>
              <a:ext cx="2788840" cy="2082967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2FE9321-6F62-4E74-9137-9ED3A3C9BB65}"/>
                </a:ext>
              </a:extLst>
            </p:cNvPr>
            <p:cNvSpPr txBox="1"/>
            <p:nvPr/>
          </p:nvSpPr>
          <p:spPr>
            <a:xfrm>
              <a:off x="1932616" y="4498848"/>
              <a:ext cx="6925163" cy="584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914400" hangingPunct="1"/>
              <a:r>
                <a:rPr lang="en-US" sz="3200" b="1" kern="1200" dirty="0">
                  <a:solidFill>
                    <a:prstClr val="black"/>
                  </a:solidFill>
                  <a:latin typeface="Calibri" panose="020F0502020204030204"/>
                </a:rPr>
                <a:t>Object Detection Baseline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4B836EE-43F5-405D-B481-4C2C592895A2}"/>
              </a:ext>
            </a:extLst>
          </p:cNvPr>
          <p:cNvGrpSpPr/>
          <p:nvPr/>
        </p:nvGrpSpPr>
        <p:grpSpPr>
          <a:xfrm>
            <a:off x="17393113" y="3082444"/>
            <a:ext cx="4405384" cy="3244980"/>
            <a:chOff x="17942551" y="5075836"/>
            <a:chExt cx="4405384" cy="324498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87320293-5AFC-45CA-85F6-133B8800D6A4}"/>
                </a:ext>
              </a:extLst>
            </p:cNvPr>
            <p:cNvSpPr/>
            <p:nvPr/>
          </p:nvSpPr>
          <p:spPr>
            <a:xfrm>
              <a:off x="17942551" y="5088286"/>
              <a:ext cx="2788840" cy="3232530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B63666C-D871-45D8-9DD4-BBF7EF861888}"/>
                </a:ext>
              </a:extLst>
            </p:cNvPr>
            <p:cNvSpPr/>
            <p:nvPr/>
          </p:nvSpPr>
          <p:spPr>
            <a:xfrm>
              <a:off x="18052498" y="5075836"/>
              <a:ext cx="2620182" cy="1181465"/>
            </a:xfrm>
            <a:prstGeom prst="ellipse">
              <a:avLst/>
            </a:prstGeom>
            <a:solidFill>
              <a:sysClr val="window" lastClr="FFFFFF"/>
            </a:solidFill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400" hangingPunct="1">
                <a:defRPr/>
              </a:pP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</a:rPr>
                <a:t>Change Detection Filter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2C7683B-4682-42D7-8729-1DE29F190FE8}"/>
                </a:ext>
              </a:extLst>
            </p:cNvPr>
            <p:cNvSpPr txBox="1"/>
            <p:nvPr/>
          </p:nvSpPr>
          <p:spPr>
            <a:xfrm>
              <a:off x="20437573" y="5459362"/>
              <a:ext cx="19103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hangingPunct="1"/>
              <a:r>
                <a:rPr lang="en-US" sz="1400" kern="1200" dirty="0">
                  <a:solidFill>
                    <a:prstClr val="black"/>
                  </a:solidFill>
                  <a:latin typeface="Calibri" panose="020F0502020204030204"/>
                </a:rPr>
                <a:t>Detections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76444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4F55DA-50D5-4DAC-876D-27F578157F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2633472"/>
            <a:ext cx="12894563" cy="9850874"/>
          </a:xfrm>
        </p:spPr>
        <p:txBody>
          <a:bodyPr/>
          <a:lstStyle/>
          <a:p>
            <a:r>
              <a:rPr lang="en-US" sz="4000" dirty="0"/>
              <a:t>Open vocabulary object detection processes every image – generating thousands of false positive detections</a:t>
            </a:r>
          </a:p>
          <a:p>
            <a:pPr marL="685800" indent="-685800">
              <a:buFontTx/>
              <a:buChar char="-"/>
            </a:pPr>
            <a:r>
              <a:rPr lang="en-US" sz="3600" dirty="0"/>
              <a:t>The baseline detection architecture reduces error by generating point clouds and then applying clustering in 3D</a:t>
            </a:r>
          </a:p>
          <a:p>
            <a:pPr marL="685800" indent="-685800">
              <a:buFontTx/>
              <a:buChar char="-"/>
            </a:pPr>
            <a:r>
              <a:rPr lang="en-US" sz="3600" dirty="0"/>
              <a:t>This requires accurate </a:t>
            </a:r>
            <a:r>
              <a:rPr lang="en-US" sz="3600" b="1" dirty="0"/>
              <a:t>image registration </a:t>
            </a:r>
            <a:r>
              <a:rPr lang="en-US" sz="3600" dirty="0"/>
              <a:t>and </a:t>
            </a:r>
            <a:r>
              <a:rPr lang="en-US" sz="3600" b="1" dirty="0"/>
              <a:t>depth image</a:t>
            </a:r>
          </a:p>
          <a:p>
            <a:pPr marL="685800" indent="-685800">
              <a:buFontTx/>
              <a:buChar char="-"/>
            </a:pPr>
            <a:endParaRPr lang="en-US" sz="4000" dirty="0"/>
          </a:p>
          <a:p>
            <a:r>
              <a:rPr lang="en-US" sz="4000" dirty="0"/>
              <a:t>Image registration is handled by COLMAP, which works with color only 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RGB-D images and/or GPS can also be integrated to reduce error</a:t>
            </a:r>
          </a:p>
          <a:p>
            <a:endParaRPr lang="en-US" sz="4000" dirty="0"/>
          </a:p>
          <a:p>
            <a:r>
              <a:rPr lang="en-US" sz="4000" dirty="0"/>
              <a:t>Depth images can be generated with an RGB-D sensor, or created synthetically with Gaussian Splatting</a:t>
            </a:r>
          </a:p>
          <a:p>
            <a:pPr marL="685800" indent="-685800">
              <a:buFontTx/>
              <a:buChar char="-"/>
            </a:pP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63F1D-280A-4C8F-975E-3EC1B5F49A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Spatial Alignment &amp; Depth Synthesis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BFE0D9-20E7-47EF-8316-12E9D2737BD8}"/>
              </a:ext>
            </a:extLst>
          </p:cNvPr>
          <p:cNvGrpSpPr/>
          <p:nvPr/>
        </p:nvGrpSpPr>
        <p:grpSpPr>
          <a:xfrm>
            <a:off x="14253728" y="1896783"/>
            <a:ext cx="9184726" cy="9922434"/>
            <a:chOff x="17199107" y="2111070"/>
            <a:chExt cx="6129622" cy="69031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2BEBA0F-E2F7-4EA6-8F69-87C7D6B37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7821" r="16971"/>
            <a:stretch>
              <a:fillRect/>
            </a:stretch>
          </p:blipFill>
          <p:spPr>
            <a:xfrm>
              <a:off x="17602962" y="2111070"/>
              <a:ext cx="5725767" cy="341676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76C33F2-47C1-4AD8-97F3-22C91E345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7821" r="16971"/>
            <a:stretch>
              <a:fillRect/>
            </a:stretch>
          </p:blipFill>
          <p:spPr>
            <a:xfrm>
              <a:off x="17602961" y="5597407"/>
              <a:ext cx="5725767" cy="341676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6220AC8-0E26-4740-8FB3-C5CF87BDD7C0}"/>
                </a:ext>
              </a:extLst>
            </p:cNvPr>
            <p:cNvSpPr txBox="1"/>
            <p:nvPr/>
          </p:nvSpPr>
          <p:spPr>
            <a:xfrm rot="16200000">
              <a:off x="16161786" y="3555897"/>
              <a:ext cx="2464905" cy="39026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Color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EDBDC1-254A-409F-9DFA-F02C943E270C}"/>
                </a:ext>
              </a:extLst>
            </p:cNvPr>
            <p:cNvSpPr txBox="1"/>
            <p:nvPr/>
          </p:nvSpPr>
          <p:spPr>
            <a:xfrm rot="16200000">
              <a:off x="16161785" y="7253258"/>
              <a:ext cx="2464905" cy="39026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Depth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F075248-7618-4609-9D70-02752D0B6B02}"/>
              </a:ext>
            </a:extLst>
          </p:cNvPr>
          <p:cNvSpPr txBox="1"/>
          <p:nvPr/>
        </p:nvSpPr>
        <p:spPr>
          <a:xfrm>
            <a:off x="16075152" y="11591615"/>
            <a:ext cx="6729984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Synthetic Depth Image created by Gaussian Splatting</a:t>
            </a:r>
          </a:p>
        </p:txBody>
      </p:sp>
    </p:spTree>
    <p:extLst>
      <p:ext uri="{BB962C8B-B14F-4D97-AF65-F5344CB8AC3E}">
        <p14:creationId xmlns:p14="http://schemas.microsoft.com/office/powerpoint/2010/main" val="309434474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E07F51-0CD8-4074-AD05-A1EF63573A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1519092"/>
            <a:ext cx="11157203" cy="10965254"/>
          </a:xfrm>
        </p:spPr>
        <p:txBody>
          <a:bodyPr/>
          <a:lstStyle/>
          <a:p>
            <a:r>
              <a:rPr lang="en-US" dirty="0"/>
              <a:t>Capture videos at two different times in the same environment. </a:t>
            </a:r>
          </a:p>
          <a:p>
            <a:pPr marL="685800" indent="-685800">
              <a:buFontTx/>
              <a:buChar char="-"/>
            </a:pPr>
            <a:r>
              <a:rPr lang="en-US" dirty="0"/>
              <a:t>These do not have to be from exactly the same positions or cover exactly the same area</a:t>
            </a:r>
          </a:p>
          <a:p>
            <a:endParaRPr lang="en-US" dirty="0"/>
          </a:p>
          <a:p>
            <a:r>
              <a:rPr lang="en-US" dirty="0"/>
              <a:t>Register the second video into the same transformation space as the first</a:t>
            </a:r>
          </a:p>
          <a:p>
            <a:pPr marL="685800" indent="-685800">
              <a:buFontTx/>
              <a:buChar char="-"/>
            </a:pPr>
            <a:r>
              <a:rPr lang="en-US" dirty="0"/>
              <a:t>Same COLMAP utility</a:t>
            </a:r>
          </a:p>
          <a:p>
            <a:pPr marL="685800" indent="-685800">
              <a:buFontTx/>
              <a:buChar char="-"/>
            </a:pPr>
            <a:r>
              <a:rPr lang="en-US" dirty="0"/>
              <a:t>Add images to the existing model</a:t>
            </a:r>
          </a:p>
          <a:p>
            <a:pPr marL="685800" indent="-685800">
              <a:buFontTx/>
              <a:buChar char="-"/>
            </a:pPr>
            <a:endParaRPr lang="en-US" dirty="0"/>
          </a:p>
          <a:p>
            <a:r>
              <a:rPr lang="en-US" dirty="0"/>
              <a:t>Now use an VLM to analyze images captured of the same cluster at different times … How?</a:t>
            </a:r>
          </a:p>
          <a:p>
            <a:pPr marL="685800" indent="-685800">
              <a:buFontTx/>
              <a:buChar char="-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9D3121-B5A3-4FA1-82DD-81BD483160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Detecting Change?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2D21EB1-3F0D-4609-AF60-42EF191463D4}"/>
              </a:ext>
            </a:extLst>
          </p:cNvPr>
          <p:cNvGrpSpPr/>
          <p:nvPr/>
        </p:nvGrpSpPr>
        <p:grpSpPr>
          <a:xfrm>
            <a:off x="14835519" y="2433001"/>
            <a:ext cx="7878177" cy="7698551"/>
            <a:chOff x="14012559" y="2451289"/>
            <a:chExt cx="4505885" cy="41524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FCE2F0D-BEB5-483A-981D-A688C5857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12559" y="2820622"/>
              <a:ext cx="2127996" cy="378310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822617E-2FEE-49B2-91B9-8B1BD9660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90447" y="2820621"/>
              <a:ext cx="2127997" cy="37831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7C07C5-27E6-44C9-9AC8-F3E090034746}"/>
                </a:ext>
              </a:extLst>
            </p:cNvPr>
            <p:cNvSpPr txBox="1"/>
            <p:nvPr/>
          </p:nvSpPr>
          <p:spPr>
            <a:xfrm>
              <a:off x="14321536" y="2451289"/>
              <a:ext cx="1498600" cy="315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Before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71134D4-EDEC-4077-AE53-94BC656D3416}"/>
                </a:ext>
              </a:extLst>
            </p:cNvPr>
            <p:cNvSpPr txBox="1"/>
            <p:nvPr/>
          </p:nvSpPr>
          <p:spPr>
            <a:xfrm>
              <a:off x="16785336" y="2475447"/>
              <a:ext cx="1498600" cy="315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After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A2535C9F-55DA-4B89-B458-A0756AB78F59}"/>
              </a:ext>
            </a:extLst>
          </p:cNvPr>
          <p:cNvSpPr/>
          <p:nvPr/>
        </p:nvSpPr>
        <p:spPr>
          <a:xfrm>
            <a:off x="19683496" y="9798400"/>
            <a:ext cx="4363381" cy="1137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we just ask the LLM what has changed?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820291-4D48-4E34-8521-1F1256897981}"/>
              </a:ext>
            </a:extLst>
          </p:cNvPr>
          <p:cNvSpPr/>
          <p:nvPr/>
        </p:nvSpPr>
        <p:spPr>
          <a:xfrm>
            <a:off x="15375740" y="11198069"/>
            <a:ext cx="7448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hangingPunct="1">
              <a:defRPr/>
            </a:pPr>
            <a:r>
              <a:rPr lang="en-US" sz="2800" b="1" i="1" kern="1200" dirty="0">
                <a:solidFill>
                  <a:srgbClr val="FF0000"/>
                </a:solidFill>
                <a:latin typeface="Arial"/>
              </a:rPr>
              <a:t>Too many unimportant things are different</a:t>
            </a:r>
            <a:endParaRPr lang="en-US" sz="2400" kern="1200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539832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F9BBC-EB02-4035-ACB5-582491D6F7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Classic Change Detection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B47EE1C-18D1-497A-ADB5-0883BCCE83C8}"/>
              </a:ext>
            </a:extLst>
          </p:cNvPr>
          <p:cNvGrpSpPr/>
          <p:nvPr/>
        </p:nvGrpSpPr>
        <p:grpSpPr>
          <a:xfrm>
            <a:off x="1284649" y="1916181"/>
            <a:ext cx="8700599" cy="6001643"/>
            <a:chOff x="2091934" y="1962881"/>
            <a:chExt cx="6251657" cy="4000787"/>
          </a:xfrm>
        </p:grpSpPr>
        <p:pic>
          <p:nvPicPr>
            <p:cNvPr id="5" name="Google Shape;119;p18">
              <a:extLst>
                <a:ext uri="{FF2B5EF4-FFF2-40B4-BE49-F238E27FC236}">
                  <a16:creationId xmlns:a16="http://schemas.microsoft.com/office/drawing/2014/main" id="{01F529CF-DF7F-40BC-A08D-D5311F8EE71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t="32304" r="66645" b="32926"/>
            <a:stretch/>
          </p:blipFill>
          <p:spPr>
            <a:xfrm>
              <a:off x="2135302" y="2241096"/>
              <a:ext cx="1922347" cy="17389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19;p18">
              <a:extLst>
                <a:ext uri="{FF2B5EF4-FFF2-40B4-BE49-F238E27FC236}">
                  <a16:creationId xmlns:a16="http://schemas.microsoft.com/office/drawing/2014/main" id="{95864B79-D2FC-4D31-B36A-DCD0A7C98C4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33152" t="32404" r="33328" b="33421"/>
            <a:stretch/>
          </p:blipFill>
          <p:spPr>
            <a:xfrm>
              <a:off x="2091934" y="4224676"/>
              <a:ext cx="1922346" cy="17389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19;p18">
              <a:extLst>
                <a:ext uri="{FF2B5EF4-FFF2-40B4-BE49-F238E27FC236}">
                  <a16:creationId xmlns:a16="http://schemas.microsoft.com/office/drawing/2014/main" id="{F1ACE903-901C-4611-A729-8794C3E12C7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66175" t="33098" r="305" b="32727"/>
            <a:stretch/>
          </p:blipFill>
          <p:spPr>
            <a:xfrm>
              <a:off x="6213021" y="3167742"/>
              <a:ext cx="2130570" cy="18777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C148357-5BE9-4B43-B26A-B0D5F2E862CF}"/>
                </a:ext>
              </a:extLst>
            </p:cNvPr>
            <p:cNvSpPr/>
            <p:nvPr/>
          </p:nvSpPr>
          <p:spPr>
            <a:xfrm>
              <a:off x="4416879" y="2326821"/>
              <a:ext cx="204107" cy="156754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F0AB2E-27E2-4C6F-A9D4-166810E919CB}"/>
                </a:ext>
              </a:extLst>
            </p:cNvPr>
            <p:cNvSpPr/>
            <p:nvPr/>
          </p:nvSpPr>
          <p:spPr>
            <a:xfrm>
              <a:off x="4416878" y="4318907"/>
              <a:ext cx="204107" cy="156754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4C3CEF9-4A5F-4313-BEBE-4CA01F18744E}"/>
                </a:ext>
              </a:extLst>
            </p:cNvPr>
            <p:cNvSpPr/>
            <p:nvPr/>
          </p:nvSpPr>
          <p:spPr>
            <a:xfrm>
              <a:off x="4822372" y="2326820"/>
              <a:ext cx="204107" cy="35596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897F12-6A45-4E27-8032-B11A8D8AFF18}"/>
                </a:ext>
              </a:extLst>
            </p:cNvPr>
            <p:cNvSpPr/>
            <p:nvPr/>
          </p:nvSpPr>
          <p:spPr>
            <a:xfrm>
              <a:off x="5208816" y="2604407"/>
              <a:ext cx="204107" cy="307793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67D3BF1-664B-4262-B246-1DF69B8731C1}"/>
                </a:ext>
              </a:extLst>
            </p:cNvPr>
            <p:cNvSpPr/>
            <p:nvPr/>
          </p:nvSpPr>
          <p:spPr>
            <a:xfrm>
              <a:off x="5595260" y="2808514"/>
              <a:ext cx="204107" cy="255542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BBFF9B7E-17D3-485B-A96F-AC56D90CDA26}"/>
                </a:ext>
              </a:extLst>
            </p:cNvPr>
            <p:cNvSpPr/>
            <p:nvPr/>
          </p:nvSpPr>
          <p:spPr>
            <a:xfrm>
              <a:off x="3888413" y="2804772"/>
              <a:ext cx="465869" cy="4000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70D68CFE-70B4-4C8C-B736-234D73FAD133}"/>
                </a:ext>
              </a:extLst>
            </p:cNvPr>
            <p:cNvSpPr/>
            <p:nvPr/>
          </p:nvSpPr>
          <p:spPr>
            <a:xfrm>
              <a:off x="3888413" y="4897889"/>
              <a:ext cx="465869" cy="4000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8D95CB8-9A0B-4B25-B282-8FF5FB4EA919}"/>
                </a:ext>
              </a:extLst>
            </p:cNvPr>
            <p:cNvCxnSpPr>
              <a:stCxn id="8" idx="0"/>
              <a:endCxn id="10" idx="0"/>
            </p:cNvCxnSpPr>
            <p:nvPr/>
          </p:nvCxnSpPr>
          <p:spPr>
            <a:xfrm flipV="1">
              <a:off x="4518933" y="2326820"/>
              <a:ext cx="405493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8E814FF-1A47-40E4-BF99-A56257A44771}"/>
                </a:ext>
              </a:extLst>
            </p:cNvPr>
            <p:cNvCxnSpPr>
              <a:stCxn id="9" idx="2"/>
              <a:endCxn id="10" idx="2"/>
            </p:cNvCxnSpPr>
            <p:nvPr/>
          </p:nvCxnSpPr>
          <p:spPr>
            <a:xfrm>
              <a:off x="4518932" y="5886450"/>
              <a:ext cx="40549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D51D-86B0-49A1-9A3E-F54C10A43F17}"/>
                </a:ext>
              </a:extLst>
            </p:cNvPr>
            <p:cNvCxnSpPr>
              <a:stCxn id="10" idx="0"/>
              <a:endCxn id="11" idx="0"/>
            </p:cNvCxnSpPr>
            <p:nvPr/>
          </p:nvCxnSpPr>
          <p:spPr>
            <a:xfrm>
              <a:off x="4924426" y="2326820"/>
              <a:ext cx="386444" cy="277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C464943-5512-42BA-8813-831BE5243B2E}"/>
                </a:ext>
              </a:extLst>
            </p:cNvPr>
            <p:cNvCxnSpPr>
              <a:stCxn id="10" idx="2"/>
              <a:endCxn id="11" idx="2"/>
            </p:cNvCxnSpPr>
            <p:nvPr/>
          </p:nvCxnSpPr>
          <p:spPr>
            <a:xfrm flipV="1">
              <a:off x="4924426" y="5682343"/>
              <a:ext cx="386444" cy="2041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D84568B-A9A0-41F9-A90C-903FF69383E4}"/>
                </a:ext>
              </a:extLst>
            </p:cNvPr>
            <p:cNvCxnSpPr>
              <a:stCxn id="11" idx="0"/>
              <a:endCxn id="12" idx="0"/>
            </p:cNvCxnSpPr>
            <p:nvPr/>
          </p:nvCxnSpPr>
          <p:spPr>
            <a:xfrm>
              <a:off x="5310870" y="2604407"/>
              <a:ext cx="386444" cy="2041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43B8237-14F4-4A4E-B872-71AF92604C73}"/>
                </a:ext>
              </a:extLst>
            </p:cNvPr>
            <p:cNvCxnSpPr>
              <a:stCxn id="11" idx="2"/>
              <a:endCxn id="12" idx="2"/>
            </p:cNvCxnSpPr>
            <p:nvPr/>
          </p:nvCxnSpPr>
          <p:spPr>
            <a:xfrm flipV="1">
              <a:off x="5310870" y="5363936"/>
              <a:ext cx="386444" cy="3184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87C15D8E-8916-43AE-90E8-249BAA95E893}"/>
                </a:ext>
              </a:extLst>
            </p:cNvPr>
            <p:cNvSpPr/>
            <p:nvPr/>
          </p:nvSpPr>
          <p:spPr>
            <a:xfrm>
              <a:off x="5870121" y="3829050"/>
              <a:ext cx="522514" cy="4041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BC8F00-AB81-411F-929E-6C2466B8CFFB}"/>
                </a:ext>
              </a:extLst>
            </p:cNvPr>
            <p:cNvSpPr txBox="1"/>
            <p:nvPr/>
          </p:nvSpPr>
          <p:spPr>
            <a:xfrm>
              <a:off x="2184542" y="1962881"/>
              <a:ext cx="1753111" cy="30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“After” Image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FDF3EE3-C40F-4413-A5C7-DA1490CFF13C}"/>
                </a:ext>
              </a:extLst>
            </p:cNvPr>
            <p:cNvSpPr txBox="1"/>
            <p:nvPr/>
          </p:nvSpPr>
          <p:spPr>
            <a:xfrm>
              <a:off x="2198146" y="3998287"/>
              <a:ext cx="1753111" cy="30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“Before” Image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147676-8FA2-447E-9567-7FDDE4DA943E}"/>
                </a:ext>
              </a:extLst>
            </p:cNvPr>
            <p:cNvSpPr txBox="1"/>
            <p:nvPr/>
          </p:nvSpPr>
          <p:spPr>
            <a:xfrm>
              <a:off x="4294373" y="1968275"/>
              <a:ext cx="1828885" cy="30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Neural Network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3F30FC-AA7E-4405-8847-76AB617A9F35}"/>
                </a:ext>
              </a:extLst>
            </p:cNvPr>
            <p:cNvSpPr txBox="1"/>
            <p:nvPr/>
          </p:nvSpPr>
          <p:spPr>
            <a:xfrm>
              <a:off x="6392635" y="2351996"/>
              <a:ext cx="1828885" cy="553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Change: Mask or Bounding Boxes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EF96858-64DC-4C45-BAE0-682289D60CAB}"/>
              </a:ext>
            </a:extLst>
          </p:cNvPr>
          <p:cNvSpPr txBox="1"/>
          <p:nvPr/>
        </p:nvSpPr>
        <p:spPr>
          <a:xfrm>
            <a:off x="11341500" y="2204061"/>
            <a:ext cx="100005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Align images captured from two different runs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a neural network to identify the differences between them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Change mask – segmentation image identifying each pixel as belonging to change or not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Bounding boxes – boxes drawn around significant areas of change in the image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314D7A7-E292-495E-AF6C-54523C0140D5}"/>
              </a:ext>
            </a:extLst>
          </p:cNvPr>
          <p:cNvGrpSpPr/>
          <p:nvPr/>
        </p:nvGrpSpPr>
        <p:grpSpPr>
          <a:xfrm>
            <a:off x="10479024" y="7220819"/>
            <a:ext cx="13624560" cy="5339845"/>
            <a:chOff x="10479024" y="7220819"/>
            <a:chExt cx="13624560" cy="5339845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CDEADC9-9AB9-4D5E-82D1-F0E1B27D1C69}"/>
                </a:ext>
              </a:extLst>
            </p:cNvPr>
            <p:cNvSpPr/>
            <p:nvPr/>
          </p:nvSpPr>
          <p:spPr>
            <a:xfrm>
              <a:off x="10479024" y="7220819"/>
              <a:ext cx="13624560" cy="5339845"/>
            </a:xfrm>
            <a:prstGeom prst="roundRect">
              <a:avLst/>
            </a:prstGeom>
            <a:blipFill rotWithShape="1">
              <a:blip r:embed="rId3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0F8A392D-5ED4-4040-B953-78DF2D96DA60}"/>
                </a:ext>
              </a:extLst>
            </p:cNvPr>
            <p:cNvSpPr/>
            <p:nvPr/>
          </p:nvSpPr>
          <p:spPr>
            <a:xfrm rot="1163384">
              <a:off x="12373333" y="8908769"/>
              <a:ext cx="2153042" cy="1182013"/>
            </a:xfrm>
            <a:prstGeom prst="rightArrow">
              <a:avLst/>
            </a:prstGeom>
            <a:solidFill>
              <a:srgbClr val="03BAFD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4101D7E-FC4E-4E49-8053-F49E5E6A2DA7}"/>
                </a:ext>
              </a:extLst>
            </p:cNvPr>
            <p:cNvSpPr/>
            <p:nvPr/>
          </p:nvSpPr>
          <p:spPr>
            <a:xfrm>
              <a:off x="10763488" y="8554819"/>
              <a:ext cx="1872383" cy="1087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New Image</a:t>
              </a:r>
            </a:p>
          </p:txBody>
        </p:sp>
        <p:sp>
          <p:nvSpPr>
            <p:cNvPr id="37" name="Arrow: Right 36">
              <a:extLst>
                <a:ext uri="{FF2B5EF4-FFF2-40B4-BE49-F238E27FC236}">
                  <a16:creationId xmlns:a16="http://schemas.microsoft.com/office/drawing/2014/main" id="{C570840B-D82F-48E8-A165-454F76BE02B1}"/>
                </a:ext>
              </a:extLst>
            </p:cNvPr>
            <p:cNvSpPr/>
            <p:nvPr/>
          </p:nvSpPr>
          <p:spPr>
            <a:xfrm rot="20428851">
              <a:off x="12392952" y="9960351"/>
              <a:ext cx="2153042" cy="1182013"/>
            </a:xfrm>
            <a:prstGeom prst="rightArrow">
              <a:avLst/>
            </a:prstGeom>
            <a:solidFill>
              <a:srgbClr val="03BAFD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824FA18-A139-4D4A-BF41-D6520A0A7FC5}"/>
                </a:ext>
              </a:extLst>
            </p:cNvPr>
            <p:cNvSpPr/>
            <p:nvPr/>
          </p:nvSpPr>
          <p:spPr>
            <a:xfrm>
              <a:off x="10745673" y="9895232"/>
              <a:ext cx="1872383" cy="15799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Nearest “Old” Image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DCBC67-6B63-4540-85B7-C041DDB68174}"/>
                </a:ext>
              </a:extLst>
            </p:cNvPr>
            <p:cNvSpPr txBox="1"/>
            <p:nvPr/>
          </p:nvSpPr>
          <p:spPr>
            <a:xfrm>
              <a:off x="19951729" y="9501203"/>
              <a:ext cx="3977631" cy="1087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Has the </a:t>
              </a:r>
              <a:r>
                <a:rPr kumimoji="0" lang="en-US" sz="3200" b="1" i="0" u="none" strike="noStrike" cap="none" spc="0" normalizeH="0" baseline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object</a:t>
              </a:r>
              <a:r>
                <a:rPr kumimoji="0" lang="en-US" sz="3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 in question changed?</a:t>
              </a:r>
            </a:p>
          </p:txBody>
        </p:sp>
        <p:sp>
          <p:nvSpPr>
            <p:cNvPr id="39" name="Arrow: Right 38">
              <a:extLst>
                <a:ext uri="{FF2B5EF4-FFF2-40B4-BE49-F238E27FC236}">
                  <a16:creationId xmlns:a16="http://schemas.microsoft.com/office/drawing/2014/main" id="{CC59D9DA-AF31-4D6B-B518-9A255E3C3F58}"/>
                </a:ext>
              </a:extLst>
            </p:cNvPr>
            <p:cNvSpPr/>
            <p:nvPr/>
          </p:nvSpPr>
          <p:spPr>
            <a:xfrm>
              <a:off x="18541216" y="9527428"/>
              <a:ext cx="1461320" cy="1182013"/>
            </a:xfrm>
            <a:prstGeom prst="rightArrow">
              <a:avLst/>
            </a:prstGeom>
            <a:solidFill>
              <a:srgbClr val="03BAFD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07442D0-42E8-4004-A228-687E27731186}"/>
                </a:ext>
              </a:extLst>
            </p:cNvPr>
            <p:cNvSpPr txBox="1"/>
            <p:nvPr/>
          </p:nvSpPr>
          <p:spPr>
            <a:xfrm>
              <a:off x="14142037" y="7685547"/>
              <a:ext cx="6761147" cy="872034"/>
            </a:xfrm>
            <a:prstGeom prst="rect">
              <a:avLst/>
            </a:prstGeom>
            <a:noFill/>
            <a:ln w="12700" cap="flat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0" b="1" i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Proposed New Process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FC17FEB-F578-4D11-8B0B-FC218CB1950A}"/>
                </a:ext>
              </a:extLst>
            </p:cNvPr>
            <p:cNvSpPr txBox="1"/>
            <p:nvPr/>
          </p:nvSpPr>
          <p:spPr>
            <a:xfrm>
              <a:off x="14389859" y="11456438"/>
              <a:ext cx="6265502" cy="1087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3200" dirty="0"/>
                <a:t>Repeat and average outputs over many images</a:t>
              </a: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pic>
          <p:nvPicPr>
            <p:cNvPr id="42" name="Picture 12" descr="Meta launches LLaMA model, a research tool more potent than OpenAI's GPT-3  | Technology News - The Indian Express">
              <a:extLst>
                <a:ext uri="{FF2B5EF4-FFF2-40B4-BE49-F238E27FC236}">
                  <a16:creationId xmlns:a16="http://schemas.microsoft.com/office/drawing/2014/main" id="{E34BFD9C-12DF-4A4F-B658-D4C9580353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74412" y="9177033"/>
              <a:ext cx="2132578" cy="1185358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logo">
              <a:extLst>
                <a:ext uri="{FF2B5EF4-FFF2-40B4-BE49-F238E27FC236}">
                  <a16:creationId xmlns:a16="http://schemas.microsoft.com/office/drawing/2014/main" id="{D297B657-FDE3-43B9-8446-553E82BC89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25850" y="10443317"/>
              <a:ext cx="3165212" cy="844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4" descr="欢迎 Gemma: Google 最新推出开放大语言模型">
              <a:extLst>
                <a:ext uri="{FF2B5EF4-FFF2-40B4-BE49-F238E27FC236}">
                  <a16:creationId xmlns:a16="http://schemas.microsoft.com/office/drawing/2014/main" id="{722C26EB-0727-48AD-B60C-CE667C570A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45066" y="9143994"/>
              <a:ext cx="1485122" cy="11405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0" cap="rnd">
              <a:solidFill>
                <a:srgbClr val="FFFFFF"/>
              </a:solidFill>
            </a:ln>
            <a:effectLst>
              <a:outerShdw blurRad="36195" dist="12700" dir="11400000" algn="tl" rotWithShape="0">
                <a:srgbClr val="000000">
                  <a:alpha val="33000"/>
                </a:srgbClr>
              </a:outerShdw>
            </a:effectLst>
            <a:scene3d>
              <a:camera prst="perspectiveContrastingLeftFacing">
                <a:rot lat="540000" lon="2100000" rev="0"/>
              </a:camera>
              <a:lightRig rig="soft" dir="t"/>
            </a:scene3d>
            <a:sp3d contourW="12700" prstMaterial="matte">
              <a:bevelT w="63500" h="50800"/>
              <a:contourClr>
                <a:srgbClr val="C0C0C0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6726385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84F09B-EDAF-4F2A-B8B7-BD28E7570E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344400" y="2091444"/>
            <a:ext cx="11064240" cy="10392902"/>
          </a:xfrm>
        </p:spPr>
        <p:txBody>
          <a:bodyPr/>
          <a:lstStyle/>
          <a:p>
            <a:r>
              <a:rPr lang="en-US" sz="4000" b="1" dirty="0"/>
              <a:t>For each 3D cluster:</a:t>
            </a:r>
          </a:p>
          <a:p>
            <a:endParaRPr lang="en-US" sz="4000" b="1" dirty="0"/>
          </a:p>
          <a:p>
            <a:pPr marL="914400" indent="-914400">
              <a:buAutoNum type="arabicPeriod"/>
            </a:pPr>
            <a:r>
              <a:rPr lang="en-US" sz="4000" dirty="0"/>
              <a:t>Nearest matching frames from the baseline "cleared" run are identified using a distance/angle sum-of-Gaussians function</a:t>
            </a:r>
          </a:p>
          <a:p>
            <a:pPr marL="914400" indent="-914400">
              <a:buAutoNum type="arabicPeriod"/>
            </a:pPr>
            <a:r>
              <a:rPr lang="en-US" sz="4000" dirty="0"/>
              <a:t>Baseline and current frames are merged side-by-side with a </a:t>
            </a:r>
            <a:r>
              <a:rPr lang="en-US" sz="40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bounding box drawn around the candidate object</a:t>
            </a:r>
            <a:r>
              <a:rPr lang="en-US" sz="4000" dirty="0"/>
              <a:t>.</a:t>
            </a:r>
          </a:p>
          <a:p>
            <a:pPr marL="914400" indent="-914400">
              <a:buAutoNum type="arabicPeriod"/>
            </a:pPr>
            <a:r>
              <a:rPr lang="en-US" sz="4000" dirty="0"/>
              <a:t>Merged image pairs are passed to a VLM with a structured prompt asking if a new object is present inside the box.</a:t>
            </a:r>
          </a:p>
          <a:p>
            <a:pPr marL="914400" indent="-914400">
              <a:buAutoNum type="arabicPeriod"/>
            </a:pPr>
            <a:r>
              <a:rPr lang="en-US" sz="4000" dirty="0"/>
              <a:t>Outputs a structured JSON response ({'</a:t>
            </a:r>
            <a:r>
              <a:rPr lang="en-US" sz="4000" dirty="0" err="1"/>
              <a:t>is_new_object</a:t>
            </a:r>
            <a:r>
              <a:rPr lang="en-US" sz="4000" dirty="0"/>
              <a:t>': True/False}).</a:t>
            </a:r>
          </a:p>
          <a:p>
            <a:pPr marL="914400" indent="-914400">
              <a:buAutoNum type="arabicPeriod"/>
            </a:pPr>
            <a:r>
              <a:rPr lang="en-US" sz="4000" dirty="0">
                <a:solidFill>
                  <a:schemeClr val="accent1"/>
                </a:solidFill>
              </a:rPr>
              <a:t>Averaging N sample responses yields a change likelihood score</a:t>
            </a:r>
            <a:r>
              <a:rPr lang="en-US" sz="4000" dirty="0"/>
              <a:t>, overcoming minor registration alignment errors.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12006-2725-4915-998F-398E03985E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Instructing the LLM Change  Filter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701784-C412-4E30-8F59-DA95B9A8D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216" y="2091444"/>
            <a:ext cx="10092210" cy="953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4960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B6C223-172E-4669-A540-66C9AF6DA9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1" y="1519092"/>
            <a:ext cx="11772900" cy="10965254"/>
          </a:xfrm>
        </p:spPr>
        <p:txBody>
          <a:bodyPr/>
          <a:lstStyle/>
          <a:p>
            <a:r>
              <a:rPr lang="en-US" sz="4400" dirty="0"/>
              <a:t>Images on the right were extracted for a single cluster:</a:t>
            </a:r>
          </a:p>
          <a:p>
            <a:pPr marL="685800" indent="-685800">
              <a:buFontTx/>
              <a:buChar char="-"/>
            </a:pPr>
            <a:r>
              <a:rPr lang="en-US" sz="4000" dirty="0"/>
              <a:t>8 of 9 images are correct, and SAM3 has identified a backpack</a:t>
            </a:r>
          </a:p>
          <a:p>
            <a:pPr marL="685800" indent="-685800">
              <a:buFontTx/>
              <a:buChar char="-"/>
            </a:pPr>
            <a:r>
              <a:rPr lang="en-US" sz="4000" dirty="0"/>
              <a:t>1 image is wrong</a:t>
            </a:r>
          </a:p>
          <a:p>
            <a:pPr marL="1371600" lvl="5" indent="-685800" algn="l">
              <a:buFontTx/>
              <a:buChar char="-"/>
            </a:pPr>
            <a:r>
              <a:rPr lang="en-US" sz="3600" dirty="0"/>
              <a:t>SAM3 identified a backpack incorrectly</a:t>
            </a:r>
          </a:p>
          <a:p>
            <a:pPr marL="1371600" lvl="5" indent="-685800" algn="l">
              <a:buFontTx/>
              <a:buChar char="-"/>
            </a:pPr>
            <a:r>
              <a:rPr lang="en-US" sz="3600" dirty="0"/>
              <a:t>Image was localized badly</a:t>
            </a:r>
          </a:p>
          <a:p>
            <a:pPr marL="9525" lvl="5" indent="0" algn="l"/>
            <a:endParaRPr lang="en-US" sz="4000" dirty="0"/>
          </a:p>
          <a:p>
            <a:pPr marL="9525" lvl="5" indent="0"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Send all of these images to the VLM for processing along with their nearest neighbor in the “before” image set</a:t>
            </a:r>
          </a:p>
          <a:p>
            <a:pPr marL="9525" lvl="5" indent="0" algn="l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lvl="5" indent="0"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VLM could also get some wrong – with lighter weight models making more mistakes</a:t>
            </a:r>
          </a:p>
          <a:p>
            <a:pPr marL="581025" lvl="6" indent="-571500" algn="l">
              <a:buFontTx/>
              <a:buChar char="-"/>
            </a:pPr>
            <a:r>
              <a:rPr lang="en-US" sz="3600" dirty="0"/>
              <a:t>Average the results to improve accuracy</a:t>
            </a:r>
          </a:p>
          <a:p>
            <a:pPr marL="581025" lvl="5" indent="-571500" algn="l">
              <a:buFontTx/>
              <a:buChar char="-"/>
            </a:pP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0A4392-36E6-4ED4-8073-81D63CA69F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Filtering Example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C18C5C-73B4-4A7F-9062-419EEA44A266}"/>
              </a:ext>
            </a:extLst>
          </p:cNvPr>
          <p:cNvGrpSpPr/>
          <p:nvPr/>
        </p:nvGrpSpPr>
        <p:grpSpPr>
          <a:xfrm>
            <a:off x="13643984" y="2160966"/>
            <a:ext cx="9929248" cy="9394068"/>
            <a:chOff x="3219824" y="408300"/>
            <a:chExt cx="5595260" cy="559839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D91EC70-CC84-4EF1-A9BC-C9D074CD3482}"/>
                </a:ext>
              </a:extLst>
            </p:cNvPr>
            <p:cNvPicPr>
              <a:picLocks/>
            </p:cNvPicPr>
            <p:nvPr/>
          </p:nvPicPr>
          <p:blipFill>
            <a:blip r:embed="rId2"/>
            <a:srcRect l="47576" t="10783" r="29545" b="12825"/>
            <a:stretch>
              <a:fillRect/>
            </a:stretch>
          </p:blipFill>
          <p:spPr>
            <a:xfrm>
              <a:off x="5092168" y="4177896"/>
              <a:ext cx="1828800" cy="18288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365DC24-9339-42E6-8DA2-A9210AAAE18F}"/>
                </a:ext>
              </a:extLst>
            </p:cNvPr>
            <p:cNvPicPr>
              <a:picLocks/>
            </p:cNvPicPr>
            <p:nvPr/>
          </p:nvPicPr>
          <p:blipFill>
            <a:blip r:embed="rId3"/>
            <a:srcRect l="47273" t="10359" r="29243" b="12262"/>
            <a:stretch>
              <a:fillRect/>
            </a:stretch>
          </p:blipFill>
          <p:spPr>
            <a:xfrm>
              <a:off x="5092168" y="408300"/>
              <a:ext cx="1828800" cy="18288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EE50D2C-4192-4C2D-B587-9D79C1A4D696}"/>
                </a:ext>
              </a:extLst>
            </p:cNvPr>
            <p:cNvPicPr>
              <a:picLocks/>
            </p:cNvPicPr>
            <p:nvPr/>
          </p:nvPicPr>
          <p:blipFill>
            <a:blip r:embed="rId4"/>
            <a:srcRect l="47197" t="9655" r="29318" b="12966"/>
            <a:stretch>
              <a:fillRect/>
            </a:stretch>
          </p:blipFill>
          <p:spPr>
            <a:xfrm>
              <a:off x="6986284" y="2293098"/>
              <a:ext cx="1828800" cy="18288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A50F38D-CB63-4241-860A-D0DA0C4158B1}"/>
                </a:ext>
              </a:extLst>
            </p:cNvPr>
            <p:cNvPicPr>
              <a:picLocks/>
            </p:cNvPicPr>
            <p:nvPr/>
          </p:nvPicPr>
          <p:blipFill>
            <a:blip r:embed="rId5"/>
            <a:srcRect l="47348" t="10077" r="29167" b="12544"/>
            <a:stretch>
              <a:fillRect/>
            </a:stretch>
          </p:blipFill>
          <p:spPr>
            <a:xfrm>
              <a:off x="6964512" y="4177896"/>
              <a:ext cx="1828800" cy="18288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18B6672-A819-473D-A285-F42B3028AB02}"/>
                </a:ext>
              </a:extLst>
            </p:cNvPr>
            <p:cNvPicPr>
              <a:picLocks/>
            </p:cNvPicPr>
            <p:nvPr/>
          </p:nvPicPr>
          <p:blipFill>
            <a:blip r:embed="rId6"/>
            <a:srcRect l="47272" t="10218" r="29243" b="12403"/>
            <a:stretch>
              <a:fillRect/>
            </a:stretch>
          </p:blipFill>
          <p:spPr>
            <a:xfrm>
              <a:off x="5092168" y="2293098"/>
              <a:ext cx="1828800" cy="18288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5711188-3A6C-48E7-8B03-EC7FE8E51671}"/>
                </a:ext>
              </a:extLst>
            </p:cNvPr>
            <p:cNvPicPr>
              <a:picLocks/>
            </p:cNvPicPr>
            <p:nvPr/>
          </p:nvPicPr>
          <p:blipFill>
            <a:blip r:embed="rId7"/>
            <a:srcRect l="47404" t="10077" r="29111" b="12544"/>
            <a:stretch>
              <a:fillRect/>
            </a:stretch>
          </p:blipFill>
          <p:spPr>
            <a:xfrm>
              <a:off x="6964512" y="408300"/>
              <a:ext cx="1828800" cy="1828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95C31B3-8DD6-44EC-B082-14CCD3EB7502}"/>
                </a:ext>
              </a:extLst>
            </p:cNvPr>
            <p:cNvPicPr>
              <a:picLocks/>
            </p:cNvPicPr>
            <p:nvPr/>
          </p:nvPicPr>
          <p:blipFill>
            <a:blip r:embed="rId8"/>
            <a:srcRect l="47423" t="9936" r="29092" b="12685"/>
            <a:stretch>
              <a:fillRect/>
            </a:stretch>
          </p:blipFill>
          <p:spPr>
            <a:xfrm>
              <a:off x="3219824" y="408300"/>
              <a:ext cx="1828800" cy="18288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5CD5623-B320-4A5F-A2B3-FCED5FBB20A2}"/>
                </a:ext>
              </a:extLst>
            </p:cNvPr>
            <p:cNvPicPr>
              <a:picLocks/>
            </p:cNvPicPr>
            <p:nvPr/>
          </p:nvPicPr>
          <p:blipFill>
            <a:blip r:embed="rId9"/>
            <a:srcRect l="47381" t="9856" r="29286" b="12403"/>
            <a:stretch>
              <a:fillRect/>
            </a:stretch>
          </p:blipFill>
          <p:spPr>
            <a:xfrm>
              <a:off x="3219824" y="4177896"/>
              <a:ext cx="1828800" cy="18288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53E14D4-B6F3-436E-B3DC-17AF435BAF73}"/>
                </a:ext>
              </a:extLst>
            </p:cNvPr>
            <p:cNvSpPr/>
            <p:nvPr/>
          </p:nvSpPr>
          <p:spPr>
            <a:xfrm>
              <a:off x="6942740" y="2239000"/>
              <a:ext cx="1872344" cy="194079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5D472B4-5F74-4A86-8C26-E7E6602BE90C}"/>
                </a:ext>
              </a:extLst>
            </p:cNvPr>
            <p:cNvPicPr>
              <a:picLocks/>
            </p:cNvPicPr>
            <p:nvPr/>
          </p:nvPicPr>
          <p:blipFill>
            <a:blip r:embed="rId10"/>
            <a:srcRect l="47262" t="10665" r="29167" b="12403"/>
            <a:stretch>
              <a:fillRect/>
            </a:stretch>
          </p:blipFill>
          <p:spPr>
            <a:xfrm>
              <a:off x="3241596" y="2293098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848823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04153E9-910F-4918-9A32-58F374D46821}"/>
</file>

<file path=customXml/itemProps2.xml><?xml version="1.0" encoding="utf-8"?>
<ds:datastoreItem xmlns:ds="http://schemas.openxmlformats.org/officeDocument/2006/customXml" ds:itemID="{6659FD57-3662-4E8B-B635-37EE7DB15D27}"/>
</file>

<file path=customXml/itemProps3.xml><?xml version="1.0" encoding="utf-8"?>
<ds:datastoreItem xmlns:ds="http://schemas.openxmlformats.org/officeDocument/2006/customXml" ds:itemID="{763A1258-CFC6-432D-88D5-0593362106F8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3155</TotalTime>
  <Words>1172</Words>
  <Application>Microsoft Office PowerPoint</Application>
  <PresentationFormat>Custom</PresentationFormat>
  <Paragraphs>171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Helvetica Light</vt:lpstr>
      <vt:lpstr>Helvetica Neue</vt:lpstr>
      <vt:lpstr>Inter Bold</vt:lpstr>
      <vt:lpstr>Inter Light</vt:lpstr>
      <vt:lpstr>Roboto</vt:lpstr>
      <vt:lpstr>Roboto Black</vt:lpstr>
      <vt:lpstr>Roboto Light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Eric B. Martinson</cp:lastModifiedBy>
  <cp:revision>354</cp:revision>
  <dcterms:modified xsi:type="dcterms:W3CDTF">2026-07-23T17:12:34Z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